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sldIdLst>
    <p:sldId id="257" r:id="rId2"/>
    <p:sldId id="332" r:id="rId3"/>
    <p:sldId id="333" r:id="rId4"/>
    <p:sldId id="265" r:id="rId5"/>
    <p:sldId id="331" r:id="rId6"/>
    <p:sldId id="330" r:id="rId7"/>
    <p:sldId id="335" r:id="rId8"/>
    <p:sldId id="336" r:id="rId9"/>
    <p:sldId id="338" r:id="rId10"/>
    <p:sldId id="337" r:id="rId11"/>
    <p:sldId id="339" r:id="rId12"/>
    <p:sldId id="340" r:id="rId13"/>
    <p:sldId id="341" r:id="rId14"/>
    <p:sldId id="342" r:id="rId15"/>
    <p:sldId id="344" r:id="rId16"/>
    <p:sldId id="343" r:id="rId17"/>
    <p:sldId id="345" r:id="rId18"/>
    <p:sldId id="346" r:id="rId19"/>
    <p:sldId id="347" r:id="rId20"/>
    <p:sldId id="348" r:id="rId21"/>
    <p:sldId id="306" r:id="rId22"/>
    <p:sldId id="334" r:id="rId2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715"/>
    <a:srgbClr val="E7ECEF"/>
    <a:srgbClr val="F15409"/>
    <a:srgbClr val="EF9A02"/>
    <a:srgbClr val="EEBE02"/>
    <a:srgbClr val="F2FF3C"/>
    <a:srgbClr val="3801B5"/>
    <a:srgbClr val="F2FF3A"/>
    <a:srgbClr val="C5EC31"/>
    <a:srgbClr val="5EB2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สไตล์สีเข้ม 1 - เน้น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สไตล์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906" autoAdjust="0"/>
  </p:normalViewPr>
  <p:slideViewPr>
    <p:cSldViewPr snapToGrid="0">
      <p:cViewPr>
        <p:scale>
          <a:sx n="100" d="100"/>
          <a:sy n="100" d="100"/>
        </p:scale>
        <p:origin x="876" y="312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87356-0CA6-4633-A181-1766F9A4573F}" type="datetimeFigureOut">
              <a:rPr lang="th-TH" smtClean="0"/>
              <a:t>28/06/64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C4EE7-6D4B-4E2F-B7F0-36097F3839F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047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เรียนอาจารย์ประจำรายวิชาและสวัสดีเพื่อนๆทุกคน กระผมนายภราดร บุญร่วม เป็นตัวแทนกลุ่ม ที่จะมานำเสนอโปรเจคในหัวข้อพันธุ์ข้าวไทย เชิญรับชมรับฟังครับ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459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ข้อมูลจาก </a:t>
            </a:r>
            <a:r>
              <a:rPr lang="en-US" dirty="0"/>
              <a:t>Individual </a:t>
            </a:r>
            <a:r>
              <a:rPr lang="th-TH" dirty="0"/>
              <a:t>กลุ่มคลาสที่ 2 คือ </a:t>
            </a:r>
            <a:r>
              <a:rPr lang="en-US" dirty="0"/>
              <a:t>Advantage </a:t>
            </a:r>
            <a:r>
              <a:rPr lang="th-TH" dirty="0"/>
              <a:t>หรือ ข้อดีของพันธุ์ข้าวต่อวัชพืชและสิ่งแวดล้อม มีทั้งหมด 5 </a:t>
            </a:r>
            <a:r>
              <a:rPr lang="en-US" dirty="0"/>
              <a:t>individual </a:t>
            </a:r>
            <a:r>
              <a:rPr lang="th-TH" dirty="0"/>
              <a:t>และ กลุ่มคลาสที่ 3 คือ </a:t>
            </a:r>
            <a:r>
              <a:rPr lang="en-US" dirty="0" err="1"/>
              <a:t>Atrributes</a:t>
            </a:r>
            <a:r>
              <a:rPr lang="en-US" dirty="0"/>
              <a:t> </a:t>
            </a:r>
            <a:r>
              <a:rPr lang="th-TH" dirty="0"/>
              <a:t>หรือ รูปแบบการจำแนกชนิดพันธุ์ข้าวตามการปลูก มีทั้งหมด 11 </a:t>
            </a:r>
            <a:r>
              <a:rPr lang="en-US" dirty="0"/>
              <a:t>individuals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597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ข้อมูลจาก </a:t>
            </a:r>
            <a:r>
              <a:rPr lang="en-US" dirty="0"/>
              <a:t>Individual </a:t>
            </a:r>
            <a:r>
              <a:rPr lang="th-TH" dirty="0"/>
              <a:t>กลุ่มคลาสที่ </a:t>
            </a:r>
            <a:r>
              <a:rPr lang="en-US" dirty="0"/>
              <a:t>3 Environment </a:t>
            </a:r>
            <a:r>
              <a:rPr lang="th-TH" dirty="0"/>
              <a:t>หรือสิ่งแวดล้อมในส่วนของย่อยที่ 3.1 </a:t>
            </a:r>
            <a:r>
              <a:rPr lang="en-US" dirty="0"/>
              <a:t>Ecosystem </a:t>
            </a:r>
            <a:r>
              <a:rPr lang="th-TH" dirty="0"/>
              <a:t>หรือ ระบบนิเวศของพันธุ์ข้าว มีข้อมูลทั้งหมด 5 </a:t>
            </a:r>
            <a:r>
              <a:rPr lang="en-US" dirty="0"/>
              <a:t>Individuals </a:t>
            </a:r>
            <a:r>
              <a:rPr lang="th-TH" dirty="0"/>
              <a:t>ส่วนย่อยที่ 3.2 </a:t>
            </a:r>
            <a:r>
              <a:rPr lang="en-US" dirty="0"/>
              <a:t>Respond  </a:t>
            </a:r>
            <a:r>
              <a:rPr lang="th-TH" dirty="0"/>
              <a:t>หรือลักษณะการตอบสนองของแสง มีข้อมูลทั้งหมด 2 </a:t>
            </a:r>
            <a:r>
              <a:rPr lang="en-US" dirty="0"/>
              <a:t>Individuals </a:t>
            </a:r>
            <a:r>
              <a:rPr lang="th-TH" dirty="0"/>
              <a:t>ข้อมูลในคลาส </a:t>
            </a:r>
            <a:r>
              <a:rPr lang="en-US" dirty="0"/>
              <a:t>Environment </a:t>
            </a:r>
            <a:r>
              <a:rPr lang="th-TH" dirty="0"/>
              <a:t>จะเก็บพวกรายละเอียดของลักษณะต่างๆ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095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ข้อมูลจาก </a:t>
            </a:r>
            <a:r>
              <a:rPr lang="en-US" dirty="0"/>
              <a:t>Individual </a:t>
            </a:r>
            <a:r>
              <a:rPr lang="th-TH" dirty="0"/>
              <a:t>กลุ่มคลาสที่ </a:t>
            </a:r>
            <a:r>
              <a:rPr lang="en-US" dirty="0"/>
              <a:t>4 Physical </a:t>
            </a:r>
            <a:r>
              <a:rPr lang="th-TH" dirty="0"/>
              <a:t>หรือลักษณะกายภาพของพันธุ์ข้าวในส่วนของย่อยที่ 4.1 </a:t>
            </a:r>
            <a:r>
              <a:rPr lang="en-US" dirty="0"/>
              <a:t>Leaf </a:t>
            </a:r>
            <a:r>
              <a:rPr lang="th-TH" dirty="0"/>
              <a:t>หรือ ลักษณะใบของพันธุ์ข้าว มีข้อมูลทั้งหมด 7 </a:t>
            </a:r>
            <a:r>
              <a:rPr lang="en-US" dirty="0"/>
              <a:t>Individuals </a:t>
            </a:r>
            <a:r>
              <a:rPr lang="th-TH" dirty="0"/>
              <a:t>ส่วนย่อยที่ 4.2 </a:t>
            </a:r>
            <a:r>
              <a:rPr lang="en-US" dirty="0"/>
              <a:t>Stem </a:t>
            </a:r>
            <a:r>
              <a:rPr lang="th-TH" dirty="0"/>
              <a:t>หรือลักษณะลำต้นของพันธุ์ข้าว มีข้อมูลทั้งหมด 4 </a:t>
            </a:r>
            <a:r>
              <a:rPr lang="en-US" dirty="0"/>
              <a:t>Individuals </a:t>
            </a:r>
            <a:r>
              <a:rPr lang="th-TH" dirty="0"/>
              <a:t>และส่วนย่อยที่ 4.3 </a:t>
            </a:r>
            <a:r>
              <a:rPr lang="en-US" dirty="0"/>
              <a:t>Seed </a:t>
            </a:r>
            <a:r>
              <a:rPr lang="th-TH" dirty="0"/>
              <a:t>หรือ ลักษณะเมล็ดของพันธุ์ข้าว มีข้อมูลทั้งหมด 11 </a:t>
            </a:r>
            <a:r>
              <a:rPr lang="en-US" dirty="0"/>
              <a:t>Individuals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7025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ข้อมูลจาก </a:t>
            </a:r>
            <a:r>
              <a:rPr lang="en-US" dirty="0"/>
              <a:t>Individual </a:t>
            </a:r>
            <a:r>
              <a:rPr lang="th-TH" dirty="0"/>
              <a:t>กลุ่มคลาสที่ </a:t>
            </a:r>
            <a:r>
              <a:rPr lang="en-US" dirty="0"/>
              <a:t>5 </a:t>
            </a:r>
            <a:r>
              <a:rPr lang="th-TH" dirty="0"/>
              <a:t>คือ </a:t>
            </a:r>
            <a:r>
              <a:rPr lang="en-US" dirty="0"/>
              <a:t>Landrace </a:t>
            </a:r>
            <a:r>
              <a:rPr lang="th-TH" dirty="0"/>
              <a:t>หรือ ชื่อท้องถิ่นของพันธุ์ข้าว มีข้อมูลทั้งหมด 6 </a:t>
            </a:r>
            <a:r>
              <a:rPr lang="en-US" dirty="0"/>
              <a:t>Individuals </a:t>
            </a:r>
            <a:r>
              <a:rPr lang="th-TH" dirty="0"/>
              <a:t>กลุ่มคลาสที่ 6 คือ </a:t>
            </a:r>
            <a:r>
              <a:rPr lang="en-US" dirty="0" err="1"/>
              <a:t>Typerice</a:t>
            </a:r>
            <a:r>
              <a:rPr lang="en-US" dirty="0"/>
              <a:t> </a:t>
            </a:r>
            <a:r>
              <a:rPr lang="th-TH" dirty="0"/>
              <a:t>หรือ ประเภทของพันธุ์ข้าว มีข้อมูลทั้งหมด 6 </a:t>
            </a:r>
            <a:r>
              <a:rPr lang="en-US" dirty="0"/>
              <a:t>Individuals </a:t>
            </a:r>
            <a:r>
              <a:rPr lang="th-TH" dirty="0"/>
              <a:t>และสุดท้ายของ </a:t>
            </a:r>
            <a:r>
              <a:rPr lang="en-US" dirty="0"/>
              <a:t>Individuals </a:t>
            </a:r>
            <a:r>
              <a:rPr lang="th-TH" dirty="0"/>
              <a:t>กลุ่มคลาสที่ 7 คือ </a:t>
            </a:r>
            <a:r>
              <a:rPr lang="en-US" dirty="0"/>
              <a:t>Region </a:t>
            </a:r>
            <a:r>
              <a:rPr lang="th-TH" dirty="0"/>
              <a:t>หรือ ภูมิภาคที่เหมาะสมแก่การเพาะปลูกพันธุ์ข้าว 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739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หัวข้อที่ 5 จะนำเสนอ </a:t>
            </a:r>
            <a:r>
              <a:rPr lang="en-US" dirty="0"/>
              <a:t>intro to dev </a:t>
            </a:r>
            <a:r>
              <a:rPr lang="th-TH" dirty="0"/>
              <a:t>ในการพัฒนาตั้งแต่การใช้คำสั่ง </a:t>
            </a:r>
            <a:r>
              <a:rPr lang="en-US" dirty="0" err="1"/>
              <a:t>sparql</a:t>
            </a:r>
            <a:r>
              <a:rPr lang="en-US" dirty="0"/>
              <a:t> </a:t>
            </a:r>
            <a:r>
              <a:rPr lang="th-TH" dirty="0"/>
              <a:t>และรูปแบบของโครงสร้างโปรเจค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52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ทางกลุ่มเรามีการทำงานเป็นทีมในการแบ่งงานกันแล้วทำการใช้ </a:t>
            </a:r>
            <a:r>
              <a:rPr lang="en-US" dirty="0"/>
              <a:t>GitHub </a:t>
            </a:r>
            <a:r>
              <a:rPr lang="th-TH" dirty="0"/>
              <a:t>ที่เป็น </a:t>
            </a:r>
            <a:r>
              <a:rPr lang="en-US" dirty="0"/>
              <a:t>version-control-system </a:t>
            </a:r>
            <a:r>
              <a:rPr lang="th-TH" dirty="0"/>
              <a:t>ในการทำงานดังรูปซ้ายมือและเปิดเป็นสาธารณะแบบ </a:t>
            </a:r>
            <a:r>
              <a:rPr lang="en-US" dirty="0"/>
              <a:t>open-source </a:t>
            </a:r>
            <a:r>
              <a:rPr lang="th-TH" dirty="0"/>
              <a:t>ดังรูปซ้ายมือ และโครงสร้างโปรเจ</a:t>
            </a:r>
            <a:r>
              <a:rPr lang="th-TH" dirty="0" err="1"/>
              <a:t>คข</a:t>
            </a:r>
            <a:r>
              <a:rPr lang="th-TH" dirty="0"/>
              <a:t>องเราจะตามรูปแบบที่เรียนมา มีการแบ่งย่อยของโฟลเดอร์ </a:t>
            </a:r>
            <a:r>
              <a:rPr lang="en-US" dirty="0" err="1"/>
              <a:t>jsp</a:t>
            </a:r>
            <a:r>
              <a:rPr lang="en-US" dirty="0"/>
              <a:t> </a:t>
            </a:r>
            <a:r>
              <a:rPr lang="th-TH" dirty="0"/>
              <a:t>เพื่อการไม่เยอะไปสำหรับโค้ดในหน้าแรก </a:t>
            </a:r>
            <a:r>
              <a:rPr lang="en-US" dirty="0" err="1"/>
              <a:t>index.jsp</a:t>
            </a:r>
            <a:r>
              <a:rPr lang="en-US" dirty="0"/>
              <a:t> </a:t>
            </a:r>
            <a:r>
              <a:rPr lang="th-TH" dirty="0"/>
              <a:t>และมีการสร้างแท็กมาเพื่อสำหรับการค้นหา และทำการจัดการกับไฟล์คลาส คอมไพล์เพื่อเรียกใช้โมเดล </a:t>
            </a:r>
            <a:r>
              <a:rPr lang="en-US" dirty="0"/>
              <a:t>owl </a:t>
            </a:r>
            <a:r>
              <a:rPr lang="th-TH" dirty="0"/>
              <a:t>เราเซฟไฟล์แบบเป็น </a:t>
            </a:r>
            <a:r>
              <a:rPr lang="en-US" dirty="0" err="1"/>
              <a:t>rdf</a:t>
            </a:r>
            <a:r>
              <a:rPr lang="en-US" dirty="0"/>
              <a:t> </a:t>
            </a:r>
            <a:r>
              <a:rPr lang="th-TH" dirty="0"/>
              <a:t>ใช้ </a:t>
            </a:r>
            <a:r>
              <a:rPr lang="en-US" dirty="0"/>
              <a:t>Library gena </a:t>
            </a:r>
            <a:r>
              <a:rPr lang="th-TH" dirty="0"/>
              <a:t>ในการอ่านไฟล์ส่งข้อมูลให้กับคลาสจาวา ดังรูปขวามือ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2520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คำสั่งในการค้นหาข้อมูลในกลุ่มพันธุ์ข้าวไทย ค้นหาเป็นชื่อภาษาอังกฤษ แสดงผลเป็นรูปของพันธุ์ข้าว ชื่อของข้าว และจำนวนผลผลิตกิโลกรัม ปีต่อไร่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0080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คำสั่งในการค้นหาข้อมูลในกลุ่มพื้นที่ปลูกข้าวตามภูมิภาคไทย ค้นหาเป็นภาษาอังกฤษตามภูมิภาค มีการเขียนคีย์เวิร์ดไว้ให้ ป้องกันการหาไม่พบ แสดงผลเป็นรูปของพันธุ์ข้าว ภูมิภาคที่เหมาะกับการปลูกข้าวพันธุ์นั้นๆ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7325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คำสั่งในการค้นหาข้อมูลในกลุ่มประเภทข้าวไทย ค้นหาเป็นภาษาอังกฤษตามประเภทข้าวไทย มีการเขียนคีย์เวิร์ดไว้ให้ ป้องกันการหาไม่พบ แสดงผลเป็นรูปของพันธุ์ข้าว ประเภทของข้าว และรูปข้าว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8447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คำสั่งในการค้นหาข้อมูลในกลุ่มพันธุ์ข้าวไทยตามลักษณะกายภาพ ค้นหาเป็นชื่อภาษาอังกฤษ แสดงผลเป็นรูปของพันธุ์ข้าว ชื่อของข้าว รูปภาพ ลักษณะกายภาพใบ เมล็ดและลำต้น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279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หัวข้อแรก ผมจะมานำเสนอคลาสในออนโท</a:t>
            </a:r>
            <a:r>
              <a:rPr lang="th-TH" dirty="0" err="1"/>
              <a:t>โลยีข</a:t>
            </a:r>
            <a:r>
              <a:rPr lang="th-TH" dirty="0"/>
              <a:t>องข้าวไทย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2219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หัวข้อที่ 6 จะนำเสนอ </a:t>
            </a:r>
            <a:r>
              <a:rPr lang="en-US" dirty="0"/>
              <a:t>demo project </a:t>
            </a:r>
            <a:r>
              <a:rPr lang="th-TH" dirty="0"/>
              <a:t>ในการทดลองใช้งานสิ่งที่พัฒนาขึ้นมาน่ะครับ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933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h-TH" b="0" i="0" dirty="0">
                <a:solidFill>
                  <a:srgbClr val="FFFFFF"/>
                </a:solidFill>
                <a:effectLst/>
                <a:latin typeface="FacebookEmoji"/>
              </a:rPr>
              <a:t>สำหรับวันนี้กระผมก็ขอจบการนำเสนอเพียงเท่านี้ ขอบคุณครับ</a:t>
            </a:r>
            <a:endParaRPr lang="en-US" b="0" i="0" dirty="0">
              <a:solidFill>
                <a:srgbClr val="FFFFFF"/>
              </a:solidFill>
              <a:effectLst/>
              <a:latin typeface="FacebookEmoj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0542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FacebookEmoji"/>
            </a:endParaRP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3296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นี้เป็นแผนภาพต้นไม้แสดงคลาสทั้งหมดของพันธุ์ข้าวไทยโดยมีทั้งหมด 13 คลาส ความลึก 2 ชั้นโดย เริ่มตั้งแต่ พันธุ์ข้าว ประเภทพันธุ์ข้าว ลักษณะของพันธุ์ข้าว แบ่งย่อยเป็น ใบ เมล็ด และลำต้น พื้นที่เหมาะสมกับการเพาะปลูก รายละเอียดเพิ่มเติมของพันธุ์ข้าว สภาพแวดล้อมและชื่อท้องถิ่น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8350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หัวข้อที่ 2 จะนำเสนอ </a:t>
            </a:r>
            <a:r>
              <a:rPr lang="en-US" dirty="0"/>
              <a:t>data property </a:t>
            </a:r>
            <a:r>
              <a:rPr lang="th-TH" dirty="0"/>
              <a:t>ที่จัดเก็บข้อมูลจากคลาสตาม </a:t>
            </a:r>
            <a:r>
              <a:rPr lang="en-US" dirty="0"/>
              <a:t>individual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1115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จากภาพเป็นการสรุป </a:t>
            </a:r>
            <a:r>
              <a:rPr lang="en-US" dirty="0"/>
              <a:t>data property </a:t>
            </a:r>
            <a:r>
              <a:rPr lang="th-TH" dirty="0"/>
              <a:t>ทั้งหมดที่ประกอบกันกับคลาสมีทั้งหมด 19 </a:t>
            </a:r>
            <a:r>
              <a:rPr lang="en-US" dirty="0"/>
              <a:t>data property </a:t>
            </a:r>
            <a:r>
              <a:rPr lang="th-TH" dirty="0"/>
              <a:t>มีการเก็บรูปภาพ ชื่อภาษาไทยและชื่อภาษาอังกฤษ ข้อมูลรายละเอียด จำนวนผลผลิตที่ได้รับ และอื่นๆ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633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หัวข้อที่ 3 จะนำเสนอ </a:t>
            </a:r>
            <a:r>
              <a:rPr lang="en-US" dirty="0"/>
              <a:t>object property </a:t>
            </a:r>
            <a:r>
              <a:rPr lang="th-TH" dirty="0"/>
              <a:t>ที่ทำการเชื่อมต่อระหว่างคลาส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4204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จากภาพเป็นการสรุป </a:t>
            </a:r>
            <a:r>
              <a:rPr lang="en-US" dirty="0"/>
              <a:t>Object property </a:t>
            </a:r>
            <a:r>
              <a:rPr lang="th-TH" dirty="0"/>
              <a:t>ทั้งหมดที่ประกอบกันกับคลาสมีทั้งหมด 10 </a:t>
            </a:r>
            <a:r>
              <a:rPr lang="en-US" dirty="0"/>
              <a:t>Object property </a:t>
            </a:r>
            <a:r>
              <a:rPr lang="th-TH" dirty="0"/>
              <a:t>มีการเชื่อมกับคลาสหลักคือ </a:t>
            </a:r>
            <a:r>
              <a:rPr lang="en-US" dirty="0"/>
              <a:t>ThaiRice </a:t>
            </a:r>
            <a:r>
              <a:rPr lang="th-TH" dirty="0"/>
              <a:t>และรายละเอียดส่วนปลีกย่อยอื่นๆ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C4EE7-6D4B-4E2F-B7F0-36097F3839F3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879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หัวข้อที่ 4 จะนำเสนอ </a:t>
            </a:r>
            <a:r>
              <a:rPr lang="en-US" dirty="0"/>
              <a:t>individual </a:t>
            </a:r>
            <a:r>
              <a:rPr lang="th-TH" dirty="0"/>
              <a:t>ข้อมูลปลีกย่อยจากคลาส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318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ข้อมูลจาก </a:t>
            </a:r>
            <a:r>
              <a:rPr lang="en-US" dirty="0"/>
              <a:t>Individual </a:t>
            </a:r>
            <a:r>
              <a:rPr lang="th-TH" dirty="0"/>
              <a:t>กลุ่มคลาสที่ 1 คือ </a:t>
            </a:r>
            <a:r>
              <a:rPr lang="en-US" dirty="0" err="1"/>
              <a:t>Thairice</a:t>
            </a:r>
            <a:r>
              <a:rPr lang="en-US" dirty="0"/>
              <a:t> </a:t>
            </a:r>
            <a:r>
              <a:rPr lang="th-TH" dirty="0"/>
              <a:t>หรือ พันธุ์ข้าวไทย จัดเก็บข้อมูลพันธุ์ข้าวทั้งหมด รวมทั้งยังเป็นข้อมูลชุดหลักในการเชื่อมโยงไปกลุ่มคลาสอื่นๆ มีทั้งหมด 112 </a:t>
            </a:r>
            <a:r>
              <a:rPr lang="en-US" dirty="0"/>
              <a:t>Individuals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4EE7-6D4B-4E2F-B7F0-36097F3839F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1634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8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1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36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8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0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9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7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6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94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m2542/ThaiRice2021-SemanticWe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hyperlink" Target="http://www.ricethailand.go.th/Rkb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 descr="รูปภาพประกอบด้วย ตัวเชื่อมต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5570A71-CA65-4402-8FAF-AC3734FB2A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2" b="7090"/>
          <a:stretch/>
        </p:blipFill>
        <p:spPr>
          <a:xfrm>
            <a:off x="-2307" y="1"/>
            <a:ext cx="12205447" cy="6444342"/>
          </a:xfrm>
          <a:prstGeom prst="rect">
            <a:avLst/>
          </a:prstGeom>
        </p:spPr>
      </p:pic>
      <p:sp>
        <p:nvSpPr>
          <p:cNvPr id="76" name="Rectangle 68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12657936-0D46-40FE-96C5-ADECBACD4F4E}"/>
              </a:ext>
            </a:extLst>
          </p:cNvPr>
          <p:cNvSpPr txBox="1">
            <a:spLocks/>
          </p:cNvSpPr>
          <p:nvPr/>
        </p:nvSpPr>
        <p:spPr>
          <a:xfrm>
            <a:off x="9063644" y="235129"/>
            <a:ext cx="3207579" cy="30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ova Light" panose="020F0302020204030204"/>
              </a:rPr>
              <a:t>214331 - Semantic Web Development</a:t>
            </a:r>
          </a:p>
        </p:txBody>
      </p:sp>
      <p:sp>
        <p:nvSpPr>
          <p:cNvPr id="20" name="สี่เหลี่ยมผืนผ้า: มุมมนด้านทแยง 19">
            <a:extLst>
              <a:ext uri="{FF2B5EF4-FFF2-40B4-BE49-F238E27FC236}">
                <a16:creationId xmlns:a16="http://schemas.microsoft.com/office/drawing/2014/main" id="{5217CBB3-BFA4-4382-9C3F-9B683348609B}"/>
              </a:ext>
            </a:extLst>
          </p:cNvPr>
          <p:cNvSpPr/>
          <p:nvPr/>
        </p:nvSpPr>
        <p:spPr>
          <a:xfrm>
            <a:off x="2471147" y="5166360"/>
            <a:ext cx="7519242" cy="1583448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A6F3A6-C9FC-4396-9F20-D91FA03FC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864" y="5345336"/>
            <a:ext cx="3725992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Thai rice project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BD7833E-3139-4061-BE4F-46D1C7B23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80846" y="5354591"/>
            <a:ext cx="3016809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Miss CHANANTHON MUNSRIKAEW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Mr. PHARADORN BOONRUAM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Mr. CHIDCHANSA WORACHIN</a:t>
            </a:r>
          </a:p>
        </p:txBody>
      </p: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62EC401D-679A-4235-BF0C-15CE5D923330}"/>
              </a:ext>
            </a:extLst>
          </p:cNvPr>
          <p:cNvCxnSpPr/>
          <p:nvPr/>
        </p:nvCxnSpPr>
        <p:spPr>
          <a:xfrm>
            <a:off x="6854538" y="5406299"/>
            <a:ext cx="0" cy="121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FF33D046-2690-414E-8AFB-D25828BF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03" y="858093"/>
            <a:ext cx="10115550" cy="379095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7363FD9-C3BA-4EEC-93AD-9749D61B0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543"/>
            <a:ext cx="1590968" cy="14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6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10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5084CD55-C8D3-4917-A161-BD4593149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21049"/>
              </p:ext>
            </p:extLst>
          </p:nvPr>
        </p:nvGraphicFramePr>
        <p:xfrm>
          <a:off x="139338" y="1021776"/>
          <a:ext cx="5674587" cy="3925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705">
                  <a:extLst>
                    <a:ext uri="{9D8B030D-6E8A-4147-A177-3AD203B41FA5}">
                      <a16:colId xmlns:a16="http://schemas.microsoft.com/office/drawing/2014/main" val="3262462694"/>
                    </a:ext>
                  </a:extLst>
                </a:gridCol>
                <a:gridCol w="2894882">
                  <a:extLst>
                    <a:ext uri="{9D8B030D-6E8A-4147-A177-3AD203B41FA5}">
                      <a16:colId xmlns:a16="http://schemas.microsoft.com/office/drawing/2014/main" val="1092558593"/>
                    </a:ext>
                  </a:extLst>
                </a:gridCol>
              </a:tblGrid>
              <a:tr h="6320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isRiceAdvantageThaiName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isRiceAdvantageEngName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39184"/>
                  </a:ext>
                </a:extLst>
              </a:tr>
              <a:tr h="730136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ทนทานต่อดินเค็ม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AlkalineSoil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27918"/>
                  </a:ext>
                </a:extLst>
              </a:tr>
              <a:tr h="640836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ต้านทานต่อโรคใบจุดสีน้ำตาล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BrownLeafResist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969742"/>
                  </a:ext>
                </a:extLst>
              </a:tr>
              <a:tr h="640836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ต้านทานต่อโรคไหม้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FireResist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51243"/>
                  </a:ext>
                </a:extLst>
              </a:tr>
              <a:tr h="640836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ต้านทานต่อแมลงบั่ว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gall midge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3403"/>
                  </a:ext>
                </a:extLst>
              </a:tr>
              <a:tr h="640836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การขึ้นน้ำดี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Well water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0445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13833A5B-8C02-475B-8C18-628223A9B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890920"/>
              </p:ext>
            </p:extLst>
          </p:nvPr>
        </p:nvGraphicFramePr>
        <p:xfrm>
          <a:off x="6008915" y="522514"/>
          <a:ext cx="5956662" cy="46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510">
                  <a:extLst>
                    <a:ext uri="{9D8B030D-6E8A-4147-A177-3AD203B41FA5}">
                      <a16:colId xmlns:a16="http://schemas.microsoft.com/office/drawing/2014/main" val="3992321813"/>
                    </a:ext>
                  </a:extLst>
                </a:gridCol>
                <a:gridCol w="3284152">
                  <a:extLst>
                    <a:ext uri="{9D8B030D-6E8A-4147-A177-3AD203B41FA5}">
                      <a16:colId xmlns:a16="http://schemas.microsoft.com/office/drawing/2014/main" val="3402142107"/>
                    </a:ext>
                  </a:extLst>
                </a:gridCol>
              </a:tblGrid>
              <a:tr h="39043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isRiceAttributeThaiName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isRiceAttributeEngName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849865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พันธุ์ข้าวน้ำลึกไม่ไวต่อช่วงแสง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Deep rice not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272718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พันธุ์ข้าวน้ำลึกไวต่อช่วงแสง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Deep rice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268413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พันธุ์ข้าวไร่ไม่ไวต่อช่วงแสง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Farm rice not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45108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พันธุ์ข้าวไร่ไวต่อช่วงแสง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Farm rice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80629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ข้าวบาร์เลย์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Field rice barley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72288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ข้าวญี่ปุ่น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Field rice </a:t>
                      </a: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japan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36150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ข้าวนาสวนที่ไม่ไวต่อช่วงแสง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Field rice not </a:t>
                      </a: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repond</a:t>
                      </a: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78052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ข้าวลูกผสม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Mixed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73169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พันธุ์ข้าวแดงไม่ไวต่อช่วงแสง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Red jasmine rice not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285676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ข้าวแดงไวต่อช่วงแสง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Red jasmine rice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40131"/>
                  </a:ext>
                </a:extLst>
              </a:tr>
              <a:tr h="390435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พันธุ์ข้าวขึ้นน้ำไวต่อช่วงแสง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Upland rice respond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00755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2258174" y="556452"/>
            <a:ext cx="143691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advantage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1AFBA4-53EC-4D94-BD77-82D1284E5063}"/>
              </a:ext>
            </a:extLst>
          </p:cNvPr>
          <p:cNvSpPr txBox="1">
            <a:spLocks/>
          </p:cNvSpPr>
          <p:nvPr/>
        </p:nvSpPr>
        <p:spPr>
          <a:xfrm>
            <a:off x="7931808" y="91128"/>
            <a:ext cx="143691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3504821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11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420665" y="206625"/>
            <a:ext cx="2609917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Environment/Ecosystem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1AFBA4-53EC-4D94-BD77-82D1284E5063}"/>
              </a:ext>
            </a:extLst>
          </p:cNvPr>
          <p:cNvSpPr txBox="1">
            <a:spLocks/>
          </p:cNvSpPr>
          <p:nvPr/>
        </p:nvSpPr>
        <p:spPr>
          <a:xfrm>
            <a:off x="261132" y="3590426"/>
            <a:ext cx="226435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Environment/Respond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8BD9A0D8-1503-4F23-91CA-A0F52E30A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7961"/>
              </p:ext>
            </p:extLst>
          </p:nvPr>
        </p:nvGraphicFramePr>
        <p:xfrm>
          <a:off x="261133" y="708227"/>
          <a:ext cx="1166973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020">
                  <a:extLst>
                    <a:ext uri="{9D8B030D-6E8A-4147-A177-3AD203B41FA5}">
                      <a16:colId xmlns:a16="http://schemas.microsoft.com/office/drawing/2014/main" val="1713401281"/>
                    </a:ext>
                  </a:extLst>
                </a:gridCol>
                <a:gridCol w="2238103">
                  <a:extLst>
                    <a:ext uri="{9D8B030D-6E8A-4147-A177-3AD203B41FA5}">
                      <a16:colId xmlns:a16="http://schemas.microsoft.com/office/drawing/2014/main" val="1008975542"/>
                    </a:ext>
                  </a:extLst>
                </a:gridCol>
                <a:gridCol w="7123610">
                  <a:extLst>
                    <a:ext uri="{9D8B030D-6E8A-4147-A177-3AD203B41FA5}">
                      <a16:colId xmlns:a16="http://schemas.microsoft.com/office/drawing/2014/main" val="1794180336"/>
                    </a:ext>
                  </a:extLst>
                </a:gridCol>
              </a:tblGrid>
              <a:tr h="323194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isRiceEnvironmentThaiName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isRiceEnvironmentEngName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hasInfo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49230"/>
                  </a:ext>
                </a:extLst>
              </a:tr>
              <a:tr h="323194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ข้าวน้ำลึก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Deep water 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ข้าวที่ปลูกในพื้นที่น้ำลึก ระดับน้ำในนามากกว่า 50 เซนติเมตร แต่ไม่เกิน 100 เซนติเมตร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41561"/>
                  </a:ext>
                </a:extLst>
              </a:tr>
              <a:tr h="323194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ข้าวไร่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Farm 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ข้าวที่ปลูกในที่ดอนหรือในสภาพไร่ บริเวณไหล่เขาหรือพื้นที่ซึ่งไม่มีน้ำขัง ไม่มีการทำคันนาเพื่อกักเก็บน้ำ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278526"/>
                  </a:ext>
                </a:extLst>
              </a:tr>
              <a:tr h="323194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ข้าวนาสวน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Garden field 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ข้าวที่ปลูกในนาที่มีน้ำขังหรือกักเก็บน้ำได้ระดับน้ำลึกไม่เกิน 50 เซนติเมตรพื้นที่ส่วนใหญ่จะอยู่ในภาคกลาง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606305"/>
                  </a:ext>
                </a:extLst>
              </a:tr>
              <a:tr h="56559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ข้าวนาที่สูง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Mountain 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ข้าวที่ปลูกในนาที่มีน้ำขังบนที่สูงตั้งแต่ 700 เมตรเหนือระดับน้ำทะเลขึ้นไป พันธุ์ข้าวนาที่สูงต้องมีความสามารถทนทานอากาศหนาวเย็นได้ดี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058880"/>
                  </a:ext>
                </a:extLst>
              </a:tr>
              <a:tr h="17800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ข้าวขึ้นน้ำ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Upwater</a:t>
                      </a: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ข้าวที่ปลูกในนาที่มีน้ำท่วมขังในระหว่างการเจริญเติบโตของข้าว มีระดับน้ำลึกตั้งแต่ 1-5 เมตร 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48613"/>
                  </a:ext>
                </a:extLst>
              </a:tr>
            </a:tbl>
          </a:graphicData>
        </a:graphic>
      </p:graphicFrame>
      <p:graphicFrame>
        <p:nvGraphicFramePr>
          <p:cNvPr id="14" name="Table 6">
            <a:extLst>
              <a:ext uri="{FF2B5EF4-FFF2-40B4-BE49-F238E27FC236}">
                <a16:creationId xmlns:a16="http://schemas.microsoft.com/office/drawing/2014/main" id="{161F38BE-876C-4F80-8BBE-9AFAB2FD2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86721"/>
              </p:ext>
            </p:extLst>
          </p:nvPr>
        </p:nvGraphicFramePr>
        <p:xfrm>
          <a:off x="261132" y="4087015"/>
          <a:ext cx="11669733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8090">
                  <a:extLst>
                    <a:ext uri="{9D8B030D-6E8A-4147-A177-3AD203B41FA5}">
                      <a16:colId xmlns:a16="http://schemas.microsoft.com/office/drawing/2014/main" val="1713401281"/>
                    </a:ext>
                  </a:extLst>
                </a:gridCol>
                <a:gridCol w="2220686">
                  <a:extLst>
                    <a:ext uri="{9D8B030D-6E8A-4147-A177-3AD203B41FA5}">
                      <a16:colId xmlns:a16="http://schemas.microsoft.com/office/drawing/2014/main" val="1008975542"/>
                    </a:ext>
                  </a:extLst>
                </a:gridCol>
                <a:gridCol w="6130957">
                  <a:extLst>
                    <a:ext uri="{9D8B030D-6E8A-4147-A177-3AD203B41FA5}">
                      <a16:colId xmlns:a16="http://schemas.microsoft.com/office/drawing/2014/main" val="1794180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isRiceEnvironmentThaiName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isRiceEnvironmentEngName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hasInfo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49230"/>
                  </a:ext>
                </a:extLst>
              </a:tr>
              <a:tr h="638388">
                <a:tc>
                  <a:txBody>
                    <a:bodyPr/>
                    <a:lstStyle/>
                    <a:p>
                      <a:r>
                        <a:rPr lang="th-TH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การตอบสนองต่อช่วงแสงของข้าวไม่ไวต่อช่วงแสง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Respond plant of not light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เป็นข้าวที่ออกดอกเมื่อข้าวมีระยะเวลาการเจริญเติบโตและให้ผลผลิตตามอายุ จึงใช้ปลูกและให้ผลผลิตได้ตลอดทั้งปี หรือปลูกได้ในฤดูนาปรัง บางครั้งจึงเรียกว่า ข้าวนาปรัง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34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การตอบสนองต่อช่วงแสงของข้าวไวต่อช่วงแสง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Respond plant of 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เป็นข้าวที่ออกดอกเฉพาะเมื่อช่วงเวลากลางวันสั้นกว่า 12 ชั่วโมง โดยพบว่าข้าวไวต่อช่วงแสงในประเทศไทยมักจะออกดอกในเดือนที่มีความยาว ของกลางวันประมาณ 11 ชั่วโมง 40 นาที หรือสั้นกว่านี้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278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790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12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699432" y="262403"/>
            <a:ext cx="2609917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Physical/Leaf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1AFBA4-53EC-4D94-BD77-82D1284E5063}"/>
              </a:ext>
            </a:extLst>
          </p:cNvPr>
          <p:cNvSpPr txBox="1">
            <a:spLocks/>
          </p:cNvSpPr>
          <p:nvPr/>
        </p:nvSpPr>
        <p:spPr>
          <a:xfrm>
            <a:off x="857544" y="3750224"/>
            <a:ext cx="226435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Physical/stem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963F33-237E-4B83-B284-2591FDDC41D4}"/>
              </a:ext>
            </a:extLst>
          </p:cNvPr>
          <p:cNvSpPr txBox="1">
            <a:spLocks/>
          </p:cNvSpPr>
          <p:nvPr/>
        </p:nvSpPr>
        <p:spPr>
          <a:xfrm>
            <a:off x="7017573" y="262403"/>
            <a:ext cx="226435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Physical/seed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7063B49C-7AE2-4431-A8B3-8FCA1A857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42636"/>
              </p:ext>
            </p:extLst>
          </p:nvPr>
        </p:nvGraphicFramePr>
        <p:xfrm>
          <a:off x="338782" y="671949"/>
          <a:ext cx="333121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1094">
                  <a:extLst>
                    <a:ext uri="{9D8B030D-6E8A-4147-A177-3AD203B41FA5}">
                      <a16:colId xmlns:a16="http://schemas.microsoft.com/office/drawing/2014/main" val="3554553576"/>
                    </a:ext>
                  </a:extLst>
                </a:gridCol>
                <a:gridCol w="1660124">
                  <a:extLst>
                    <a:ext uri="{9D8B030D-6E8A-4147-A177-3AD203B41FA5}">
                      <a16:colId xmlns:a16="http://schemas.microsoft.com/office/drawing/2014/main" val="2064805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ใบธงทำมุม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Angle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ใบธงตก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Falling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3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ใบธงเอน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Inclined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ใบยาว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Long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7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ใบธงยาว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Long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2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ใบธงตั้ง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Set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39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ใบธงตั้งตรง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Set Straight Flag leaf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709117"/>
                  </a:ext>
                </a:extLst>
              </a:tr>
            </a:tbl>
          </a:graphicData>
        </a:graphic>
      </p:graphicFrame>
      <p:graphicFrame>
        <p:nvGraphicFramePr>
          <p:cNvPr id="15" name="Table 7">
            <a:extLst>
              <a:ext uri="{FF2B5EF4-FFF2-40B4-BE49-F238E27FC236}">
                <a16:creationId xmlns:a16="http://schemas.microsoft.com/office/drawing/2014/main" id="{72E329C6-55AE-4E3F-BC09-39CB5190E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00855"/>
              </p:ext>
            </p:extLst>
          </p:nvPr>
        </p:nvGraphicFramePr>
        <p:xfrm>
          <a:off x="338782" y="4103990"/>
          <a:ext cx="332752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49">
                  <a:extLst>
                    <a:ext uri="{9D8B030D-6E8A-4147-A177-3AD203B41FA5}">
                      <a16:colId xmlns:a16="http://schemas.microsoft.com/office/drawing/2014/main" val="3554553576"/>
                    </a:ext>
                  </a:extLst>
                </a:gridCol>
                <a:gridCol w="1651078">
                  <a:extLst>
                    <a:ext uri="{9D8B030D-6E8A-4147-A177-3AD203B41FA5}">
                      <a16:colId xmlns:a16="http://schemas.microsoft.com/office/drawing/2014/main" val="2064805966"/>
                    </a:ext>
                  </a:extLst>
                </a:gridCol>
              </a:tblGrid>
              <a:tr h="329744">
                <a:tc>
                  <a:txBody>
                    <a:bodyPr/>
                    <a:lstStyle/>
                    <a:p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ทรงกอแบะ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Gobae Shape stem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ทรงกอค่อนข้างตั้ง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Half Set Shape stem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3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ทรงกอตั้ง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Set Shape 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ทรงกอกระจาย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Spread Shape 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78560"/>
                  </a:ext>
                </a:extLst>
              </a:tr>
            </a:tbl>
          </a:graphicData>
        </a:graphic>
      </p:graphicFrame>
      <p:graphicFrame>
        <p:nvGraphicFramePr>
          <p:cNvPr id="16" name="Table 7">
            <a:extLst>
              <a:ext uri="{FF2B5EF4-FFF2-40B4-BE49-F238E27FC236}">
                <a16:creationId xmlns:a16="http://schemas.microsoft.com/office/drawing/2014/main" id="{D80343D0-3A70-44E1-BA31-8B5E2896A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212473"/>
              </p:ext>
            </p:extLst>
          </p:nvPr>
        </p:nvGraphicFramePr>
        <p:xfrm>
          <a:off x="4135755" y="698076"/>
          <a:ext cx="7818974" cy="5232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487">
                  <a:extLst>
                    <a:ext uri="{9D8B030D-6E8A-4147-A177-3AD203B41FA5}">
                      <a16:colId xmlns:a16="http://schemas.microsoft.com/office/drawing/2014/main" val="3554553576"/>
                    </a:ext>
                  </a:extLst>
                </a:gridCol>
                <a:gridCol w="3909487">
                  <a:extLst>
                    <a:ext uri="{9D8B030D-6E8A-4147-A177-3AD203B41FA5}">
                      <a16:colId xmlns:a16="http://schemas.microsoft.com/office/drawing/2014/main" val="2064805966"/>
                    </a:ext>
                  </a:extLst>
                </a:gridCol>
              </a:tblGrid>
              <a:tr h="51655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isPhysicalEngName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11188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เมล็ดข้าวเปลือกสีน้ำตาล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Brown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1315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เมล็ดข้าวเปลือกแถบสีน้ำตาลบนพื้นสีฟาง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Brown Tap On Rice </a:t>
                      </a: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Staw</a:t>
                      </a: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Area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637416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เมล็ดข้าวเปลือกสีน้ำตาลเข้ม ขนสั้น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Dark Brown Short Hair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321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78560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 ก้นจุด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Butt Point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046168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เมล็ดข้าวเปลือกสีฟางกระน้ำตาล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Freckles Brown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35407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 เมล็ดค่อนข้างป้อม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Seeds Quite Fortified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601288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 ขนสั้น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Short Hair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578494"/>
                  </a:ext>
                </a:extLst>
              </a:tr>
              <a:tr h="47747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 ปลายบิดงอเล็กน้อย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Rice Straw Tip Slightly Bent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319851"/>
                  </a:ext>
                </a:extLst>
              </a:tr>
              <a:tr h="418673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เมล็ดข้าวเปลือกสีฟางอ่อน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White Rice Straw 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211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886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267536" y="6456978"/>
            <a:ext cx="1910796" cy="388797"/>
            <a:chOff x="10267536" y="6456978"/>
            <a:chExt cx="1910796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13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6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823720" y="110009"/>
            <a:ext cx="2609917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Landrace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1AFBA4-53EC-4D94-BD77-82D1284E5063}"/>
              </a:ext>
            </a:extLst>
          </p:cNvPr>
          <p:cNvSpPr txBox="1">
            <a:spLocks/>
          </p:cNvSpPr>
          <p:nvPr/>
        </p:nvSpPr>
        <p:spPr>
          <a:xfrm>
            <a:off x="1169283" y="3215603"/>
            <a:ext cx="226435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Typerice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6963F33-237E-4B83-B284-2591FDDC41D4}"/>
              </a:ext>
            </a:extLst>
          </p:cNvPr>
          <p:cNvSpPr txBox="1">
            <a:spLocks/>
          </p:cNvSpPr>
          <p:nvPr/>
        </p:nvSpPr>
        <p:spPr>
          <a:xfrm>
            <a:off x="7237278" y="128572"/>
            <a:ext cx="2264354" cy="465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Region</a:t>
            </a: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D430D02F-0D94-45F1-92B6-23AC9594B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00714"/>
              </p:ext>
            </p:extLst>
          </p:nvPr>
        </p:nvGraphicFramePr>
        <p:xfrm>
          <a:off x="442129" y="539821"/>
          <a:ext cx="388883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160">
                  <a:extLst>
                    <a:ext uri="{9D8B030D-6E8A-4147-A177-3AD203B41FA5}">
                      <a16:colId xmlns:a16="http://schemas.microsoft.com/office/drawing/2014/main" val="267684833"/>
                    </a:ext>
                  </a:extLst>
                </a:gridCol>
                <a:gridCol w="2225677">
                  <a:extLst>
                    <a:ext uri="{9D8B030D-6E8A-4147-A177-3AD203B41FA5}">
                      <a16:colId xmlns:a16="http://schemas.microsoft.com/office/drawing/2014/main" val="1517884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isRicelandRaceThai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isRicelandRaceEng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73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หอมอ้ม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Hom</a:t>
                      </a: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2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ขาวดอกมะลิ 105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Jasmine white 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56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เก้ารวง 88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Kao Ruang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25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เหลืองทอง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LuengThong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09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นางมล เอส 4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Nangmol</a:t>
                      </a: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68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ปิ่นแก้ว 56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Pin Kaew 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80457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F1535509-77B6-4B3B-B53F-F2CA4D1B0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0528"/>
              </p:ext>
            </p:extLst>
          </p:nvPr>
        </p:nvGraphicFramePr>
        <p:xfrm>
          <a:off x="442129" y="3716439"/>
          <a:ext cx="381027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759">
                  <a:extLst>
                    <a:ext uri="{9D8B030D-6E8A-4147-A177-3AD203B41FA5}">
                      <a16:colId xmlns:a16="http://schemas.microsoft.com/office/drawing/2014/main" val="3870934722"/>
                    </a:ext>
                  </a:extLst>
                </a:gridCol>
                <a:gridCol w="1854516">
                  <a:extLst>
                    <a:ext uri="{9D8B030D-6E8A-4147-A177-3AD203B41FA5}">
                      <a16:colId xmlns:a16="http://schemas.microsoft.com/office/drawing/2014/main" val="2166000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isRiceTypeThaiName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isRiceTypeEngName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ข้าวบาร์เลย์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Barley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43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ข้าวจ้าวหอม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Fragrant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84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ข้าวญี่ปุ่น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Japan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21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ข้าวจ้าวลูกผสม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Mixed paddy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37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ข้าวจ้าว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Paddy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51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ข้าวเหนียว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Sticky 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39835"/>
                  </a:ext>
                </a:extLst>
              </a:tr>
            </a:tbl>
          </a:graphicData>
        </a:graphic>
      </p:graphicFrame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E71B14FA-A521-4817-A5CB-B20B47F35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50971"/>
              </p:ext>
            </p:extLst>
          </p:nvPr>
        </p:nvGraphicFramePr>
        <p:xfrm>
          <a:off x="4633995" y="548781"/>
          <a:ext cx="7470920" cy="5763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460">
                  <a:extLst>
                    <a:ext uri="{9D8B030D-6E8A-4147-A177-3AD203B41FA5}">
                      <a16:colId xmlns:a16="http://schemas.microsoft.com/office/drawing/2014/main" val="542280986"/>
                    </a:ext>
                  </a:extLst>
                </a:gridCol>
                <a:gridCol w="3735460">
                  <a:extLst>
                    <a:ext uri="{9D8B030D-6E8A-4147-A177-3AD203B41FA5}">
                      <a16:colId xmlns:a16="http://schemas.microsoft.com/office/drawing/2014/main" val="4039452224"/>
                    </a:ext>
                  </a:extLst>
                </a:gridCol>
              </a:tblGrid>
              <a:tr h="49151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isRiceRegionEngName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isRiceRegionThaiName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14015"/>
                  </a:ext>
                </a:extLst>
              </a:tr>
              <a:tr h="848371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All region have Irrigation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ทุกภาคที่มีการชลประทานหรือควบคุมระดับน้ำได้และสูงกว่าระดับน้ำทะเล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50717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Center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ภาคกลาง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98896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East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ภาคตะวันออก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1297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Lower east north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ภาคตะวันออกเฉียงเหนือตอนล่าง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762275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Lower north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ภาคเหนือตอนล่างรวมถึงภาคกลางตอนบนด้วย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288086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Lower south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ภาคใต้ตอนล่าง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70591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Upper east north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ภาคตะวันออกเฉียงเหนือตอนบน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66735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Upper north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ภาคเหนือตอนบน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02859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Upper south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ภาคใต้ตอนบน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959195"/>
                  </a:ext>
                </a:extLst>
              </a:tr>
              <a:tr h="491517">
                <a:tc>
                  <a:txBody>
                    <a:bodyPr/>
                    <a:lstStyle/>
                    <a:p>
                      <a:r>
                        <a:rPr lang="en-US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West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ภาคตะวันตก</a:t>
                      </a:r>
                      <a:endParaRPr lang="en-US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321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78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2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8E44CED-CE5D-4D17-B563-0D468043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2031026"/>
            <a:ext cx="3383280" cy="1471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Intro dev</a:t>
            </a:r>
            <a:endParaRPr lang="en-US" sz="4400" b="1" dirty="0">
              <a:solidFill>
                <a:srgbClr val="FFFFFF"/>
              </a:solidFill>
              <a:latin typeface="SUT" panose="02000000000000000000" pitchFamily="2" charset="0"/>
              <a:cs typeface="SUT" panose="02000000000000000000" pitchFamily="2" charset="0"/>
            </a:endParaRP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57F5A70-4CDC-4666-B86A-580E36090047}"/>
              </a:ext>
            </a:extLst>
          </p:cNvPr>
          <p:cNvGrpSpPr/>
          <p:nvPr/>
        </p:nvGrpSpPr>
        <p:grpSpPr>
          <a:xfrm>
            <a:off x="126449" y="6432619"/>
            <a:ext cx="1910796" cy="388797"/>
            <a:chOff x="126449" y="6432619"/>
            <a:chExt cx="1910796" cy="388797"/>
          </a:xfrm>
        </p:grpSpPr>
        <p:sp>
          <p:nvSpPr>
            <p:cNvPr id="9" name="ชื่อเรื่อง 1">
              <a:extLst>
                <a:ext uri="{FF2B5EF4-FFF2-40B4-BE49-F238E27FC236}">
                  <a16:creationId xmlns:a16="http://schemas.microsoft.com/office/drawing/2014/main" id="{BDCE0E1C-52F7-4E50-A060-1EB127439738}"/>
                </a:ext>
              </a:extLst>
            </p:cNvPr>
            <p:cNvSpPr txBox="1">
              <a:spLocks/>
            </p:cNvSpPr>
            <p:nvPr/>
          </p:nvSpPr>
          <p:spPr>
            <a:xfrm>
              <a:off x="482578" y="6432619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14</a:t>
              </a: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7BDA93B0-1312-4CBF-ACA7-C32894A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49" y="6484565"/>
              <a:ext cx="574760" cy="284903"/>
            </a:xfrm>
            <a:prstGeom prst="rect">
              <a:avLst/>
            </a:prstGeom>
          </p:spPr>
        </p:pic>
      </p:grp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0DAAB7A-3A2D-4FE8-82E0-931E1F59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9978" y="2275117"/>
            <a:ext cx="12133949" cy="75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9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15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1158239" y="904418"/>
            <a:ext cx="7759337" cy="108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Project structure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3EC84A2A-2C74-4BDB-9B4D-9DD76C393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091" y="213184"/>
            <a:ext cx="3561948" cy="5942731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03B2605-198D-4EDC-98E6-E27347C99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27" y="2083324"/>
            <a:ext cx="7208295" cy="40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78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16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1158239" y="904418"/>
            <a:ext cx="9339014" cy="108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SPARQL Command ontology search(Rice-name)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: มุมมนด้านทแยง 8">
            <a:extLst>
              <a:ext uri="{FF2B5EF4-FFF2-40B4-BE49-F238E27FC236}">
                <a16:creationId xmlns:a16="http://schemas.microsoft.com/office/drawing/2014/main" id="{1F74A4F5-9122-43E1-9034-885DBF13952E}"/>
              </a:ext>
            </a:extLst>
          </p:cNvPr>
          <p:cNvSpPr/>
          <p:nvPr/>
        </p:nvSpPr>
        <p:spPr>
          <a:xfrm>
            <a:off x="1295491" y="1992990"/>
            <a:ext cx="9938566" cy="4329433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A13CD43-E2B1-4F8E-A5CE-6EDF4B363DC4}"/>
              </a:ext>
            </a:extLst>
          </p:cNvPr>
          <p:cNvSpPr txBox="1"/>
          <p:nvPr/>
        </p:nvSpPr>
        <p:spPr>
          <a:xfrm>
            <a:off x="2011675" y="2129349"/>
            <a:ext cx="8485578" cy="4109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PREFIX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rdfs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: &lt;http://www.w3.org/2000/01/rdf-schema#&gt;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PREFIX ex: &lt;http://www.myontology.com/rice#&gt;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SELECT </a:t>
            </a:r>
            <a:r>
              <a:rPr lang="en-US" sz="2400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?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lang="en-US" sz="2400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2400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2400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?Products</a:t>
            </a:r>
            <a:endParaRPr lang="en-US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WHERE { 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ex:isRiceEngName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ex:isRiceThaiName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ex:hasImage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ex:hasProduct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?Products .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FILTER regex</a:t>
            </a:r>
            <a:r>
              <a:rPr lang="en-US" sz="2400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</a:t>
            </a:r>
            <a:r>
              <a:rPr lang="en-US" sz="2400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?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"^" + 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qstring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"", "</a:t>
            </a:r>
            <a:r>
              <a:rPr lang="en-US" sz="24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")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};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553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17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1158239" y="858528"/>
            <a:ext cx="9261238" cy="108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SPARQL Command ontology search(Rice-area)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: มุมมนด้านทแยง 8">
            <a:extLst>
              <a:ext uri="{FF2B5EF4-FFF2-40B4-BE49-F238E27FC236}">
                <a16:creationId xmlns:a16="http://schemas.microsoft.com/office/drawing/2014/main" id="{1F74A4F5-9122-43E1-9034-885DBF13952E}"/>
              </a:ext>
            </a:extLst>
          </p:cNvPr>
          <p:cNvSpPr/>
          <p:nvPr/>
        </p:nvSpPr>
        <p:spPr>
          <a:xfrm>
            <a:off x="1295491" y="2072637"/>
            <a:ext cx="9938566" cy="4188824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A13CD43-E2B1-4F8E-A5CE-6EDF4B363DC4}"/>
              </a:ext>
            </a:extLst>
          </p:cNvPr>
          <p:cNvSpPr txBox="1"/>
          <p:nvPr/>
        </p:nvSpPr>
        <p:spPr>
          <a:xfrm>
            <a:off x="1933899" y="2173556"/>
            <a:ext cx="8485578" cy="404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SELECT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RiceAreaEN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RiceAreaTH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WHERE { 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ex:isRiceEngName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ex:isRiceThaiName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ex:hasImage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ex:beRegion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?ThaiRice2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ex:isRiceRegionEngName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RiceAreaEN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?ThaiRice2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ex:isRiceRegionEngName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RiceAreaTH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FILTER regex(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?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RiceAreaEN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"^" +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"",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")</a:t>
            </a:r>
          </a:p>
          <a:p>
            <a:pPr marL="91440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};</a:t>
            </a:r>
          </a:p>
        </p:txBody>
      </p:sp>
    </p:spTree>
    <p:extLst>
      <p:ext uri="{BB962C8B-B14F-4D97-AF65-F5344CB8AC3E}">
        <p14:creationId xmlns:p14="http://schemas.microsoft.com/office/powerpoint/2010/main" val="3013429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18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1158239" y="858528"/>
            <a:ext cx="8351521" cy="108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SPARQL Command ontology search(Rice-type)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: มุมมนด้านทแยง 8">
            <a:extLst>
              <a:ext uri="{FF2B5EF4-FFF2-40B4-BE49-F238E27FC236}">
                <a16:creationId xmlns:a16="http://schemas.microsoft.com/office/drawing/2014/main" id="{1F74A4F5-9122-43E1-9034-885DBF13952E}"/>
              </a:ext>
            </a:extLst>
          </p:cNvPr>
          <p:cNvSpPr/>
          <p:nvPr/>
        </p:nvSpPr>
        <p:spPr>
          <a:xfrm>
            <a:off x="1295491" y="2072637"/>
            <a:ext cx="9938566" cy="4188824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A13CD43-E2B1-4F8E-A5CE-6EDF4B363DC4}"/>
              </a:ext>
            </a:extLst>
          </p:cNvPr>
          <p:cNvSpPr txBox="1"/>
          <p:nvPr/>
        </p:nvSpPr>
        <p:spPr>
          <a:xfrm>
            <a:off x="3230882" y="2145021"/>
            <a:ext cx="5338354" cy="404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SELECT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RiceTypeEN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RiceTypeTH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	       WHERE {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ex:isRiceEngName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	        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ex:isRiceThaiName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ex:hasImage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	        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ex:beType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?ThaiRice2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	        ?ThaiRice2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ex:isRiceTypeEngName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RiceTypeEN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	        ?ThaiRice2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ex:isRiceTypeEngName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RiceTypeTH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FILTER regex(</a:t>
            </a:r>
            <a:r>
              <a:rPr lang="en-US" sz="1800" dirty="0">
                <a:solidFill>
                  <a:srgbClr val="F22715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?</a:t>
            </a:r>
            <a:r>
              <a:rPr lang="en-US" sz="1800" dirty="0" err="1">
                <a:solidFill>
                  <a:srgbClr val="F22715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RiceTypeEN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"^" +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qstring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"", "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")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	    };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294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19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1071153" y="196677"/>
            <a:ext cx="8351521" cy="1088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rPr>
              <a:t>SPARQL Command ontology search(physical)</a:t>
            </a:r>
            <a:endParaRPr kumimoji="0" lang="en-US" sz="28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: มุมมนด้านทแยง 8">
            <a:extLst>
              <a:ext uri="{FF2B5EF4-FFF2-40B4-BE49-F238E27FC236}">
                <a16:creationId xmlns:a16="http://schemas.microsoft.com/office/drawing/2014/main" id="{1F74A4F5-9122-43E1-9034-885DBF13952E}"/>
              </a:ext>
            </a:extLst>
          </p:cNvPr>
          <p:cNvSpPr/>
          <p:nvPr/>
        </p:nvSpPr>
        <p:spPr>
          <a:xfrm>
            <a:off x="922502" y="1149527"/>
            <a:ext cx="10478496" cy="5176161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CA13CD43-E2B1-4F8E-A5CE-6EDF4B363DC4}"/>
              </a:ext>
            </a:extLst>
          </p:cNvPr>
          <p:cNvSpPr txBox="1"/>
          <p:nvPr/>
        </p:nvSpPr>
        <p:spPr>
          <a:xfrm>
            <a:off x="1959430" y="1215172"/>
            <a:ext cx="7942215" cy="5176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SELECT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?Leaf ?Seed ?Stem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			WHERE {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				 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ex:isRiceEngName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ex:isRiceThaiName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RiceNameTH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ex:hasImage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ImageRice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ex:beLeaf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?ThaiRice2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?ThaiRice2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ex:isPhysicalThaiName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?Leaf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				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ex:beSeed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?ThaiRice3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?ThaiRice3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ex:isPhysicalThaiName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?Seed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ex:beStem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?ThaiRice4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	?ThaiRice4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ex:isPhysicalThaiName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?Stem 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			FILTER regex(?</a:t>
            </a:r>
            <a:r>
              <a:rPr lang="en-US" sz="1800" dirty="0" err="1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RiceNameEN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, "^" + 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qstring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+ "", "</a:t>
            </a:r>
            <a:r>
              <a:rPr lang="en-US" sz="1800" dirty="0" err="1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i</a:t>
            </a: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")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	 		};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8023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2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8E44CED-CE5D-4D17-B563-0D468043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2786746"/>
            <a:ext cx="3383280" cy="7160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Class</a:t>
            </a:r>
            <a:endParaRPr lang="en-US" sz="4400" b="1" dirty="0">
              <a:solidFill>
                <a:srgbClr val="FFFFFF"/>
              </a:solidFill>
              <a:latin typeface="SUT" panose="02000000000000000000" pitchFamily="2" charset="0"/>
              <a:cs typeface="SUT" panose="02000000000000000000" pitchFamily="2" charset="0"/>
            </a:endParaRP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รูปภาพ 2" descr="รูปภาพประกอบด้วย พร่ามัว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F81F92B-B115-4783-B2B7-9F74A585E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8"/>
          <a:stretch/>
        </p:blipFill>
        <p:spPr>
          <a:xfrm>
            <a:off x="4635094" y="0"/>
            <a:ext cx="7556906" cy="6858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72611ED-B0C5-4C5A-967A-4624BE67796B}"/>
              </a:ext>
            </a:extLst>
          </p:cNvPr>
          <p:cNvGrpSpPr/>
          <p:nvPr/>
        </p:nvGrpSpPr>
        <p:grpSpPr>
          <a:xfrm>
            <a:off x="3175" y="6469203"/>
            <a:ext cx="1858542" cy="388797"/>
            <a:chOff x="3175" y="6469203"/>
            <a:chExt cx="1858542" cy="388797"/>
          </a:xfrm>
        </p:grpSpPr>
        <p:sp>
          <p:nvSpPr>
            <p:cNvPr id="9" name="ชื่อเรื่อง 1">
              <a:extLst>
                <a:ext uri="{FF2B5EF4-FFF2-40B4-BE49-F238E27FC236}">
                  <a16:creationId xmlns:a16="http://schemas.microsoft.com/office/drawing/2014/main" id="{47F64BB7-E94B-4E3C-A80F-08398320D4F6}"/>
                </a:ext>
              </a:extLst>
            </p:cNvPr>
            <p:cNvSpPr txBox="1">
              <a:spLocks/>
            </p:cNvSpPr>
            <p:nvPr/>
          </p:nvSpPr>
          <p:spPr>
            <a:xfrm>
              <a:off x="307050" y="6469203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2</a:t>
              </a: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F6DA48DE-E1D2-47F8-8391-18871CAFD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" y="6521149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794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095ADDC-4C78-4DC8-B17B-1D878B7CF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3642" y="-3486110"/>
            <a:ext cx="15865643" cy="9920159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C5B2E37D-F46E-4C33-AD64-16511E7FFE58}"/>
              </a:ext>
            </a:extLst>
          </p:cNvPr>
          <p:cNvSpPr txBox="1">
            <a:spLocks/>
          </p:cNvSpPr>
          <p:nvPr/>
        </p:nvSpPr>
        <p:spPr>
          <a:xfrm>
            <a:off x="5393094" y="3878179"/>
            <a:ext cx="5403241" cy="2017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Demo project</a:t>
            </a: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7B9C2D8-D4AF-4BC2-A758-CEC86881A42C}"/>
              </a:ext>
            </a:extLst>
          </p:cNvPr>
          <p:cNvSpPr txBox="1">
            <a:spLocks/>
          </p:cNvSpPr>
          <p:nvPr/>
        </p:nvSpPr>
        <p:spPr>
          <a:xfrm>
            <a:off x="482578" y="6432619"/>
            <a:ext cx="1554667" cy="388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UT" panose="02000000000000000000" pitchFamily="2" charset="0"/>
                <a:ea typeface="+mj-ea"/>
                <a:cs typeface="SUT" panose="02000000000000000000" pitchFamily="2" charset="0"/>
              </a:rPr>
              <a:t>Thai Rice Project | </a:t>
            </a:r>
            <a:r>
              <a:rPr kumimoji="0" lang="en-US" sz="16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UT" panose="02000000000000000000" pitchFamily="2" charset="0"/>
                <a:ea typeface="+mj-ea"/>
                <a:cs typeface="SUT" panose="02000000000000000000" pitchFamily="2" charset="0"/>
              </a:rPr>
              <a:t>20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691E217-EA14-4F4B-A79D-988E7B599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9" y="6484565"/>
            <a:ext cx="574760" cy="2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02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0D46FBB0-99A3-4758-B0E4-5BABE3F62CDC}"/>
              </a:ext>
            </a:extLst>
          </p:cNvPr>
          <p:cNvSpPr/>
          <p:nvPr/>
        </p:nvSpPr>
        <p:spPr>
          <a:xfrm>
            <a:off x="-13668" y="-79660"/>
            <a:ext cx="12192000" cy="6484690"/>
          </a:xfrm>
          <a:prstGeom prst="rect">
            <a:avLst/>
          </a:prstGeom>
          <a:solidFill>
            <a:srgbClr val="E7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AF01BA2D-C28B-40F5-8F89-71FD239D49B3}"/>
              </a:ext>
            </a:extLst>
          </p:cNvPr>
          <p:cNvSpPr txBox="1">
            <a:spLocks/>
          </p:cNvSpPr>
          <p:nvPr/>
        </p:nvSpPr>
        <p:spPr>
          <a:xfrm>
            <a:off x="4578517" y="4572000"/>
            <a:ext cx="3034966" cy="1090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Ending</a:t>
            </a:r>
            <a:endParaRPr lang="th-TH" sz="5400" dirty="0">
              <a:solidFill>
                <a:schemeClr val="tx1"/>
              </a:solidFill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E238D21-9FAA-4D72-98E8-BE2427028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95" y="1147512"/>
            <a:ext cx="3813009" cy="3415636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72083F1D-ECDC-4675-A2BB-E48DB6261085}"/>
              </a:ext>
            </a:extLst>
          </p:cNvPr>
          <p:cNvGrpSpPr/>
          <p:nvPr/>
        </p:nvGrpSpPr>
        <p:grpSpPr>
          <a:xfrm>
            <a:off x="10262640" y="6456978"/>
            <a:ext cx="1915692" cy="388797"/>
            <a:chOff x="10262640" y="6456978"/>
            <a:chExt cx="1915692" cy="388797"/>
          </a:xfrm>
        </p:grpSpPr>
        <p:sp>
          <p:nvSpPr>
            <p:cNvPr id="8" name="ชื่อเรื่อง 1">
              <a:extLst>
                <a:ext uri="{FF2B5EF4-FFF2-40B4-BE49-F238E27FC236}">
                  <a16:creationId xmlns:a16="http://schemas.microsoft.com/office/drawing/2014/main" id="{361D0777-D870-4BC7-9233-48952805B81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21</a:t>
              </a:r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C79BC66E-C021-4FCF-B697-DB3E7393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640" y="6508924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E5376CE-7184-4D8A-80CC-E697FAC3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681" y="1209124"/>
            <a:ext cx="2210161" cy="656705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Reference</a:t>
            </a:r>
            <a:endParaRPr lang="th-TH" sz="4000" dirty="0">
              <a:solidFill>
                <a:schemeClr val="tx1"/>
              </a:solidFill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5589C7F8-992A-4230-AFC6-5C7BBF11D5D0}"/>
              </a:ext>
            </a:extLst>
          </p:cNvPr>
          <p:cNvSpPr txBox="1"/>
          <p:nvPr/>
        </p:nvSpPr>
        <p:spPr>
          <a:xfrm>
            <a:off x="1158681" y="2376532"/>
            <a:ext cx="10102877" cy="2104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US" sz="2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GitHub Project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: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hlinkClick r:id="rId3"/>
              </a:rPr>
              <a:t>https://github.com/bom2542/ThaiRice2021-SemanticWeb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en-US" sz="1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2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Information Web : </a:t>
            </a:r>
            <a:r>
              <a:rPr lang="th-TH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สำนักวิจัยและพัฒนาข้าว-กรมการข้าว. 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[</a:t>
            </a:r>
            <a:r>
              <a:rPr lang="th-TH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ออนไลน์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]. </a:t>
            </a:r>
            <a:r>
              <a:rPr lang="th-TH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เข้าถึงได้จาก 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</a:t>
            </a:r>
            <a:r>
              <a:rPr lang="en-US" sz="2800" u="sng" dirty="0">
                <a:solidFill>
                  <a:srgbClr val="0563C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  <a:hlinkClick r:id="rId4"/>
              </a:rPr>
              <a:t>http://www.ricethailand.go.th/Rkb/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   (</a:t>
            </a:r>
            <a:r>
              <a:rPr lang="th-TH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วันที่ค้นข้อมูล 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: 19 </a:t>
            </a:r>
            <a:r>
              <a:rPr lang="th-TH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มิถุนายน 2564).</a:t>
            </a:r>
            <a:endParaRPr lang="th-TH" sz="32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32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Background </a:t>
            </a:r>
            <a:r>
              <a:rPr lang="en-US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from</a:t>
            </a:r>
            <a:r>
              <a:rPr lang="en-US" sz="32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: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Windows11</a:t>
            </a:r>
            <a:endParaRPr lang="th-TH" sz="44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CE424C0F-923D-4540-B7C6-C4E6598C98EB}"/>
              </a:ext>
            </a:extLst>
          </p:cNvPr>
          <p:cNvGrpSpPr/>
          <p:nvPr/>
        </p:nvGrpSpPr>
        <p:grpSpPr>
          <a:xfrm>
            <a:off x="10243590" y="6456978"/>
            <a:ext cx="1934742" cy="388797"/>
            <a:chOff x="10243590" y="6456978"/>
            <a:chExt cx="1934742" cy="388797"/>
          </a:xfrm>
        </p:grpSpPr>
        <p:sp>
          <p:nvSpPr>
            <p:cNvPr id="10" name="ชื่อเรื่อง 1">
              <a:extLst>
                <a:ext uri="{FF2B5EF4-FFF2-40B4-BE49-F238E27FC236}">
                  <a16:creationId xmlns:a16="http://schemas.microsoft.com/office/drawing/2014/main" id="{5A25DC19-070B-484B-90DB-F7FA7F12481E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22</a:t>
              </a:r>
              <a:endParaRPr kumimoji="0" lang="en-US" sz="16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UT" panose="02000000000000000000" pitchFamily="2" charset="0"/>
                <a:ea typeface="+mj-ea"/>
                <a:cs typeface="SUT" panose="02000000000000000000" pitchFamily="2" charset="0"/>
              </a:endParaRPr>
            </a:p>
          </p:txBody>
        </p:sp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B4085408-B63E-4681-8583-2D884FB7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3590" y="6508924"/>
              <a:ext cx="574760" cy="284903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E0D3BF-2A67-45F7-B455-6F014824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55" y="3788902"/>
            <a:ext cx="2406535" cy="24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E310B54F-D5D9-4E75-A2B0-00BB3D94BA20}"/>
              </a:ext>
            </a:extLst>
          </p:cNvPr>
          <p:cNvSpPr txBox="1"/>
          <p:nvPr/>
        </p:nvSpPr>
        <p:spPr>
          <a:xfrm>
            <a:off x="10099790" y="5594127"/>
            <a:ext cx="1881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GitHub Project</a:t>
            </a:r>
            <a:r>
              <a:rPr lang="en-US" sz="28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7822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9B7CC66-156B-4F8D-8CDB-02442C03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83" y="1450308"/>
            <a:ext cx="10115550" cy="379095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02BBD169-9EF3-427F-898A-8D3B6E08AC33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3" name="ชื่อเรื่อง 1">
              <a:extLst>
                <a:ext uri="{FF2B5EF4-FFF2-40B4-BE49-F238E27FC236}">
                  <a16:creationId xmlns:a16="http://schemas.microsoft.com/office/drawing/2014/main" id="{C3465DBC-9D23-4781-8DDD-68FA4C7193F0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3</a:t>
              </a:r>
            </a:p>
          </p:txBody>
        </p: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E26A80B8-7BF1-46B4-AE76-531818F6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17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2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8E44CED-CE5D-4D17-B563-0D468043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2031026"/>
            <a:ext cx="3383280" cy="1471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Data property</a:t>
            </a:r>
            <a:endParaRPr lang="en-US" sz="4400" b="1" dirty="0">
              <a:solidFill>
                <a:srgbClr val="FFFFFF"/>
              </a:solidFill>
              <a:latin typeface="SUT" panose="02000000000000000000" pitchFamily="2" charset="0"/>
              <a:cs typeface="SUT" panose="02000000000000000000" pitchFamily="2" charset="0"/>
            </a:endParaRP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รูปภาพ 2" descr="รูปภาพประกอบด้วย ปลา, ว่ายน้ำ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6714277-06F4-4EC0-BC6F-D06EA2F16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4" y="0"/>
            <a:ext cx="12192000" cy="6858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522C75FD-0F5D-4F6C-B298-F126E74FBB64}"/>
              </a:ext>
            </a:extLst>
          </p:cNvPr>
          <p:cNvGrpSpPr/>
          <p:nvPr/>
        </p:nvGrpSpPr>
        <p:grpSpPr>
          <a:xfrm>
            <a:off x="126449" y="6432619"/>
            <a:ext cx="1858542" cy="388797"/>
            <a:chOff x="126449" y="6432619"/>
            <a:chExt cx="1858542" cy="388797"/>
          </a:xfrm>
        </p:grpSpPr>
        <p:sp>
          <p:nvSpPr>
            <p:cNvPr id="9" name="ชื่อเรื่อง 1">
              <a:extLst>
                <a:ext uri="{FF2B5EF4-FFF2-40B4-BE49-F238E27FC236}">
                  <a16:creationId xmlns:a16="http://schemas.microsoft.com/office/drawing/2014/main" id="{66ECD021-2F99-4F30-BFB7-7327D7A8B68F}"/>
                </a:ext>
              </a:extLst>
            </p:cNvPr>
            <p:cNvSpPr txBox="1">
              <a:spLocks/>
            </p:cNvSpPr>
            <p:nvPr/>
          </p:nvSpPr>
          <p:spPr>
            <a:xfrm>
              <a:off x="430324" y="6432619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4</a:t>
              </a: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20C04B0F-3678-4843-B67E-2395B202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49" y="6484565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3060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50858868-0428-4399-A46E-9F960D11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75518"/>
              </p:ext>
            </p:extLst>
          </p:nvPr>
        </p:nvGraphicFramePr>
        <p:xfrm>
          <a:off x="1180347" y="121920"/>
          <a:ext cx="9992749" cy="661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75">
                  <a:extLst>
                    <a:ext uri="{9D8B030D-6E8A-4147-A177-3AD203B41FA5}">
                      <a16:colId xmlns:a16="http://schemas.microsoft.com/office/drawing/2014/main" val="1012796505"/>
                    </a:ext>
                  </a:extLst>
                </a:gridCol>
                <a:gridCol w="3615656">
                  <a:extLst>
                    <a:ext uri="{9D8B030D-6E8A-4147-A177-3AD203B41FA5}">
                      <a16:colId xmlns:a16="http://schemas.microsoft.com/office/drawing/2014/main" val="1666169314"/>
                    </a:ext>
                  </a:extLst>
                </a:gridCol>
                <a:gridCol w="2436059">
                  <a:extLst>
                    <a:ext uri="{9D8B030D-6E8A-4147-A177-3AD203B41FA5}">
                      <a16:colId xmlns:a16="http://schemas.microsoft.com/office/drawing/2014/main" val="579610981"/>
                    </a:ext>
                  </a:extLst>
                </a:gridCol>
                <a:gridCol w="2436059">
                  <a:extLst>
                    <a:ext uri="{9D8B030D-6E8A-4147-A177-3AD203B41FA5}">
                      <a16:colId xmlns:a16="http://schemas.microsoft.com/office/drawing/2014/main" val="1534594107"/>
                    </a:ext>
                  </a:extLst>
                </a:gridCol>
              </a:tblGrid>
              <a:tr h="33092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Property 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Domain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Range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9193191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hasImage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625243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hasInfo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Environtment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6064774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hasProduct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xsd:int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031534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isPhysicalEngName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Physical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487204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isPhysicalThaiName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Physical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685261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isRiceAdvantageEngName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Advantage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12823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isRiceAdvantageThaiName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Advantage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0746519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isRiceAttributeEngName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Attributes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884720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isRiceAttributeThaiName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Attributes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094495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isRiceEngName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1064112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87715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isRaceLandRaceEng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Landrace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297132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isRaceLandRaceThai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Landrace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50147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isRiceTypeEngName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TypeRice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0577407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isRiceTypeThaiName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TypeRice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970416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isRiceRegionThaiName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Region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74606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isRiceRegionEngName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Region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154835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isRiceEnvironmentThaiName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Environment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881084"/>
                  </a:ext>
                </a:extLst>
              </a:tr>
              <a:tr h="33092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isRiceEnvironmentEngName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Environment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xsd:string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065410"/>
                  </a:ext>
                </a:extLst>
              </a:tr>
            </a:tbl>
          </a:graphicData>
        </a:graphic>
      </p:graphicFrame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D43EC7F5-7954-4C07-BA48-DDB274A63E9E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5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515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2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8E44CED-CE5D-4D17-B563-0D468043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2031026"/>
            <a:ext cx="3383280" cy="1471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Object property</a:t>
            </a:r>
            <a:endParaRPr lang="en-US" sz="4400" b="1" dirty="0">
              <a:solidFill>
                <a:srgbClr val="FFFFFF"/>
              </a:solidFill>
              <a:latin typeface="SUT" panose="02000000000000000000" pitchFamily="2" charset="0"/>
              <a:cs typeface="SUT" panose="02000000000000000000" pitchFamily="2" charset="0"/>
            </a:endParaRP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รูปภาพ 2" descr="รูปภาพประกอบด้วย เครื่องดนตรีประเภทสี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5D58C8-3109-4291-BA92-D7BC0C9B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094" y="0"/>
            <a:ext cx="10972800" cy="6858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57F5A70-4CDC-4666-B86A-580E36090047}"/>
              </a:ext>
            </a:extLst>
          </p:cNvPr>
          <p:cNvGrpSpPr/>
          <p:nvPr/>
        </p:nvGrpSpPr>
        <p:grpSpPr>
          <a:xfrm>
            <a:off x="126449" y="6432619"/>
            <a:ext cx="1858542" cy="388797"/>
            <a:chOff x="126449" y="6432619"/>
            <a:chExt cx="1858542" cy="388797"/>
          </a:xfrm>
        </p:grpSpPr>
        <p:sp>
          <p:nvSpPr>
            <p:cNvPr id="9" name="ชื่อเรื่อง 1">
              <a:extLst>
                <a:ext uri="{FF2B5EF4-FFF2-40B4-BE49-F238E27FC236}">
                  <a16:creationId xmlns:a16="http://schemas.microsoft.com/office/drawing/2014/main" id="{BDCE0E1C-52F7-4E50-A060-1EB127439738}"/>
                </a:ext>
              </a:extLst>
            </p:cNvPr>
            <p:cNvSpPr txBox="1">
              <a:spLocks/>
            </p:cNvSpPr>
            <p:nvPr/>
          </p:nvSpPr>
          <p:spPr>
            <a:xfrm>
              <a:off x="430324" y="6432619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6</a:t>
              </a: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7BDA93B0-1312-4CBF-ACA7-C32894A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49" y="6484565"/>
              <a:ext cx="574760" cy="28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3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1600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7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D40A1035-0F1F-47D3-9CD8-F61845B80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4492"/>
              </p:ext>
            </p:extLst>
          </p:nvPr>
        </p:nvGraphicFramePr>
        <p:xfrm>
          <a:off x="1090981" y="440719"/>
          <a:ext cx="10108243" cy="554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923">
                  <a:extLst>
                    <a:ext uri="{9D8B030D-6E8A-4147-A177-3AD203B41FA5}">
                      <a16:colId xmlns:a16="http://schemas.microsoft.com/office/drawing/2014/main" val="2284006531"/>
                    </a:ext>
                  </a:extLst>
                </a:gridCol>
                <a:gridCol w="3155198">
                  <a:extLst>
                    <a:ext uri="{9D8B030D-6E8A-4147-A177-3AD203B41FA5}">
                      <a16:colId xmlns:a16="http://schemas.microsoft.com/office/drawing/2014/main" val="133931754"/>
                    </a:ext>
                  </a:extLst>
                </a:gridCol>
                <a:gridCol w="2527061">
                  <a:extLst>
                    <a:ext uri="{9D8B030D-6E8A-4147-A177-3AD203B41FA5}">
                      <a16:colId xmlns:a16="http://schemas.microsoft.com/office/drawing/2014/main" val="2970561871"/>
                    </a:ext>
                  </a:extLst>
                </a:gridCol>
                <a:gridCol w="2527061">
                  <a:extLst>
                    <a:ext uri="{9D8B030D-6E8A-4147-A177-3AD203B41FA5}">
                      <a16:colId xmlns:a16="http://schemas.microsoft.com/office/drawing/2014/main" val="1314163765"/>
                    </a:ext>
                  </a:extLst>
                </a:gridCol>
              </a:tblGrid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Object Name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Domain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Range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5744849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beAdvantage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Advantage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724927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beAttribute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Attributes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06709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beEcosystem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Attributes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Ecosystem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2049915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beLandrace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Landrace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3289376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beLeaf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Leaf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943493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beRegion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Region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177248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beRespond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Attributes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Respond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7949239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beSeed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2402592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beStem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0739662"/>
                  </a:ext>
                </a:extLst>
              </a:tr>
              <a:tr h="5038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beType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ThaiRice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TypeRice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10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185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2D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28E44CED-CE5D-4D17-B563-0D468043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52" y="2031026"/>
            <a:ext cx="3383280" cy="1471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" panose="02000000000000000000" pitchFamily="2" charset="0"/>
                <a:cs typeface="SUT" panose="02000000000000000000" pitchFamily="2" charset="0"/>
              </a:rPr>
              <a:t>Individuals</a:t>
            </a:r>
            <a:endParaRPr lang="en-US" sz="4400" b="1" dirty="0">
              <a:solidFill>
                <a:srgbClr val="FFFFFF"/>
              </a:solidFill>
              <a:latin typeface="SUT" panose="02000000000000000000" pitchFamily="2" charset="0"/>
              <a:cs typeface="SUT" panose="02000000000000000000" pitchFamily="2" charset="0"/>
            </a:endParaRPr>
          </a:p>
        </p:txBody>
      </p:sp>
      <p:cxnSp>
        <p:nvCxnSpPr>
          <p:cNvPr id="30" name="Straight Connector 1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57F5A70-4CDC-4666-B86A-580E36090047}"/>
              </a:ext>
            </a:extLst>
          </p:cNvPr>
          <p:cNvGrpSpPr/>
          <p:nvPr/>
        </p:nvGrpSpPr>
        <p:grpSpPr>
          <a:xfrm>
            <a:off x="126449" y="6432619"/>
            <a:ext cx="1858542" cy="388797"/>
            <a:chOff x="126449" y="6432619"/>
            <a:chExt cx="1858542" cy="388797"/>
          </a:xfrm>
        </p:grpSpPr>
        <p:sp>
          <p:nvSpPr>
            <p:cNvPr id="9" name="ชื่อเรื่อง 1">
              <a:extLst>
                <a:ext uri="{FF2B5EF4-FFF2-40B4-BE49-F238E27FC236}">
                  <a16:creationId xmlns:a16="http://schemas.microsoft.com/office/drawing/2014/main" id="{BDCE0E1C-52F7-4E50-A060-1EB127439738}"/>
                </a:ext>
              </a:extLst>
            </p:cNvPr>
            <p:cNvSpPr txBox="1">
              <a:spLocks/>
            </p:cNvSpPr>
            <p:nvPr/>
          </p:nvSpPr>
          <p:spPr>
            <a:xfrm>
              <a:off x="430324" y="6432619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lang="en-US" sz="1600" b="1" dirty="0">
                  <a:solidFill>
                    <a:srgbClr val="FF0000"/>
                  </a:solidFill>
                  <a:latin typeface="SUT" panose="02000000000000000000" pitchFamily="2" charset="0"/>
                  <a:cs typeface="SUT" panose="02000000000000000000" pitchFamily="2" charset="0"/>
                </a:rPr>
                <a:t>8</a:t>
              </a:r>
              <a:endParaRPr kumimoji="0" lang="en-US" sz="16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UT" panose="02000000000000000000" pitchFamily="2" charset="0"/>
                <a:ea typeface="+mj-ea"/>
                <a:cs typeface="SUT" panose="02000000000000000000" pitchFamily="2" charset="0"/>
              </a:endParaRPr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7BDA93B0-1312-4CBF-ACA7-C32894AE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49" y="6484565"/>
              <a:ext cx="574760" cy="284903"/>
            </a:xfrm>
            <a:prstGeom prst="rect">
              <a:avLst/>
            </a:prstGeom>
          </p:spPr>
        </p:pic>
      </p:grp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197304C-C158-4E68-8DF8-3C8A35A6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2139" y="-261858"/>
            <a:ext cx="12561622" cy="78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1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B99BD546-97FC-469D-BBB3-5C8ECE6FB9F2}"/>
              </a:ext>
            </a:extLst>
          </p:cNvPr>
          <p:cNvGrpSpPr/>
          <p:nvPr/>
        </p:nvGrpSpPr>
        <p:grpSpPr>
          <a:xfrm>
            <a:off x="10319790" y="6456978"/>
            <a:ext cx="1858542" cy="388797"/>
            <a:chOff x="10319790" y="6456978"/>
            <a:chExt cx="1858542" cy="388797"/>
          </a:xfrm>
        </p:grpSpPr>
        <p:sp>
          <p:nvSpPr>
            <p:cNvPr id="6" name="ชื่อเรื่อง 1">
              <a:extLst>
                <a:ext uri="{FF2B5EF4-FFF2-40B4-BE49-F238E27FC236}">
                  <a16:creationId xmlns:a16="http://schemas.microsoft.com/office/drawing/2014/main" id="{4061AAE3-9CAB-4708-B4F4-A9C7C6244339}"/>
                </a:ext>
              </a:extLst>
            </p:cNvPr>
            <p:cNvSpPr txBox="1">
              <a:spLocks/>
            </p:cNvSpPr>
            <p:nvPr/>
          </p:nvSpPr>
          <p:spPr>
            <a:xfrm>
              <a:off x="10623665" y="6456978"/>
              <a:ext cx="1554667" cy="3887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000" i="0" kern="1200" spc="-5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Thai Rice Project | </a:t>
              </a:r>
              <a:r>
                <a:rPr kumimoji="0" lang="en-US" sz="1600" b="1" i="0" u="none" strike="noStrike" kern="1200" cap="none" spc="-5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UT" panose="02000000000000000000" pitchFamily="2" charset="0"/>
                  <a:ea typeface="+mj-ea"/>
                  <a:cs typeface="SUT" panose="02000000000000000000" pitchFamily="2" charset="0"/>
                </a:rPr>
                <a:t>9</a:t>
              </a: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AED9E97-8E67-4463-B8A2-C634BF5D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790" y="6508924"/>
              <a:ext cx="574760" cy="28490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668532A-D09D-4DAB-9742-52C183D434A9}"/>
              </a:ext>
            </a:extLst>
          </p:cNvPr>
          <p:cNvSpPr txBox="1">
            <a:spLocks/>
          </p:cNvSpPr>
          <p:nvPr/>
        </p:nvSpPr>
        <p:spPr>
          <a:xfrm>
            <a:off x="5166836" y="661708"/>
            <a:ext cx="1436914" cy="531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THAIRICE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8666AE46-6573-4391-A935-01DC134B0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596313"/>
              </p:ext>
            </p:extLst>
          </p:nvPr>
        </p:nvGraphicFramePr>
        <p:xfrm>
          <a:off x="1168771" y="1300963"/>
          <a:ext cx="1000432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833">
                  <a:extLst>
                    <a:ext uri="{9D8B030D-6E8A-4147-A177-3AD203B41FA5}">
                      <a16:colId xmlns:a16="http://schemas.microsoft.com/office/drawing/2014/main" val="3886045804"/>
                    </a:ext>
                  </a:extLst>
                </a:gridCol>
                <a:gridCol w="2232215">
                  <a:extLst>
                    <a:ext uri="{9D8B030D-6E8A-4147-A177-3AD203B41FA5}">
                      <a16:colId xmlns:a16="http://schemas.microsoft.com/office/drawing/2014/main" val="2871485083"/>
                    </a:ext>
                  </a:extLst>
                </a:gridCol>
                <a:gridCol w="2288490">
                  <a:extLst>
                    <a:ext uri="{9D8B030D-6E8A-4147-A177-3AD203B41FA5}">
                      <a16:colId xmlns:a16="http://schemas.microsoft.com/office/drawing/2014/main" val="4024592414"/>
                    </a:ext>
                  </a:extLst>
                </a:gridCol>
                <a:gridCol w="1763262">
                  <a:extLst>
                    <a:ext uri="{9D8B030D-6E8A-4147-A177-3AD203B41FA5}">
                      <a16:colId xmlns:a16="http://schemas.microsoft.com/office/drawing/2014/main" val="936716248"/>
                    </a:ext>
                  </a:extLst>
                </a:gridCol>
                <a:gridCol w="2886526">
                  <a:extLst>
                    <a:ext uri="{9D8B030D-6E8A-4147-A177-3AD203B41FA5}">
                      <a16:colId xmlns:a16="http://schemas.microsoft.com/office/drawing/2014/main" val="3760079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isRiceThaiName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isRiceEngName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hasProduct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hasImage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9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อยุธยา 1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Ayutthaya1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21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บางแตน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BahngTaen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40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ชัยนาท 1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ChaiNat1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03.gif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809018"/>
                  </a:ext>
                </a:extLst>
              </a:tr>
            </a:tbl>
          </a:graphicData>
        </a:graphic>
      </p:graphicFrame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3CDA0C46-BC5A-4633-ADF9-E0E5A2FD7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738317"/>
              </p:ext>
            </p:extLst>
          </p:nvPr>
        </p:nvGraphicFramePr>
        <p:xfrm>
          <a:off x="1238439" y="4497737"/>
          <a:ext cx="10004324" cy="792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3832">
                  <a:extLst>
                    <a:ext uri="{9D8B030D-6E8A-4147-A177-3AD203B41FA5}">
                      <a16:colId xmlns:a16="http://schemas.microsoft.com/office/drawing/2014/main" val="3886045804"/>
                    </a:ext>
                  </a:extLst>
                </a:gridCol>
                <a:gridCol w="2232215">
                  <a:extLst>
                    <a:ext uri="{9D8B030D-6E8A-4147-A177-3AD203B41FA5}">
                      <a16:colId xmlns:a16="http://schemas.microsoft.com/office/drawing/2014/main" val="2871485083"/>
                    </a:ext>
                  </a:extLst>
                </a:gridCol>
                <a:gridCol w="2288489">
                  <a:extLst>
                    <a:ext uri="{9D8B030D-6E8A-4147-A177-3AD203B41FA5}">
                      <a16:colId xmlns:a16="http://schemas.microsoft.com/office/drawing/2014/main" val="4024592414"/>
                    </a:ext>
                  </a:extLst>
                </a:gridCol>
                <a:gridCol w="1763262">
                  <a:extLst>
                    <a:ext uri="{9D8B030D-6E8A-4147-A177-3AD203B41FA5}">
                      <a16:colId xmlns:a16="http://schemas.microsoft.com/office/drawing/2014/main" val="936716248"/>
                    </a:ext>
                  </a:extLst>
                </a:gridCol>
                <a:gridCol w="2886526">
                  <a:extLst>
                    <a:ext uri="{9D8B030D-6E8A-4147-A177-3AD203B41FA5}">
                      <a16:colId xmlns:a16="http://schemas.microsoft.com/office/drawing/2014/main" val="3760079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0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สุรินทร์ 1</a:t>
                      </a:r>
                      <a:endParaRPr lang="en-US" sz="20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Surin1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49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ตะเภาแก้ว 161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TaPowGaew161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221031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3D960F0A-7373-43E8-B4D8-78419B80CA8F}"/>
              </a:ext>
            </a:extLst>
          </p:cNvPr>
          <p:cNvSpPr txBox="1">
            <a:spLocks/>
          </p:cNvSpPr>
          <p:nvPr/>
        </p:nvSpPr>
        <p:spPr>
          <a:xfrm>
            <a:off x="5006340" y="3090710"/>
            <a:ext cx="2179320" cy="1233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096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2417</Words>
  <Application>Microsoft Office PowerPoint</Application>
  <PresentationFormat>แบบจอกว้าง</PresentationFormat>
  <Paragraphs>458</Paragraphs>
  <Slides>22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22</vt:i4>
      </vt:variant>
    </vt:vector>
  </HeadingPairs>
  <TitlesOfParts>
    <vt:vector size="31" baseType="lpstr">
      <vt:lpstr>Arial</vt:lpstr>
      <vt:lpstr>Arial Nova Light</vt:lpstr>
      <vt:lpstr>Bookman Old Style</vt:lpstr>
      <vt:lpstr>Calibri</vt:lpstr>
      <vt:lpstr>FacebookEmoji</vt:lpstr>
      <vt:lpstr>Franklin Gothic Book</vt:lpstr>
      <vt:lpstr>SUT</vt:lpstr>
      <vt:lpstr>TH SarabunPSK</vt:lpstr>
      <vt:lpstr>RetrospectVTI</vt:lpstr>
      <vt:lpstr>Thai rice project</vt:lpstr>
      <vt:lpstr>Class</vt:lpstr>
      <vt:lpstr>งานนำเสนอ PowerPoint</vt:lpstr>
      <vt:lpstr>Data property</vt:lpstr>
      <vt:lpstr>งานนำเสนอ PowerPoint</vt:lpstr>
      <vt:lpstr>Object property</vt:lpstr>
      <vt:lpstr>งานนำเสนอ PowerPoint</vt:lpstr>
      <vt:lpstr>Individuals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Intro dev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 &amp; Vision Document and Work Breakdown Structure</dc:title>
  <dc:creator>ภราดร</dc:creator>
  <cp:lastModifiedBy>Pharadorn Boonruam</cp:lastModifiedBy>
  <cp:revision>29</cp:revision>
  <dcterms:created xsi:type="dcterms:W3CDTF">2020-12-29T01:57:27Z</dcterms:created>
  <dcterms:modified xsi:type="dcterms:W3CDTF">2021-06-28T12:54:58Z</dcterms:modified>
</cp:coreProperties>
</file>